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8" r:id="rId14"/>
    <p:sldId id="276" r:id="rId15"/>
    <p:sldId id="280" r:id="rId16"/>
    <p:sldId id="278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7"/>
    <p:restoredTop sz="94717"/>
  </p:normalViewPr>
  <p:slideViewPr>
    <p:cSldViewPr>
      <p:cViewPr varScale="1">
        <p:scale>
          <a:sx n="133" d="100"/>
          <a:sy n="133" d="100"/>
        </p:scale>
        <p:origin x="20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22:54:18.0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1610 82 24575,'76'0'0,"-11"0"0,28 0 0,-16-5 0,1-1 0,-14-2 0,1-2 0,-7 2 0,1-2 0,-3 0 0,-17 2 0,-4 1 0,-9 2 0,-8 3 0,-6 0 0,-5 1 0,-31 1 0,12 0 0,-24 0 0,24 0 0,0 0 0,0 0 0,1 0 0,-2 0 0,-1 0 0,0 0 0,2 0 0,-2 0 0,2 0 0,0 0 0,-1 0 0,0 0 0,0 0 0,-1 0 0,0 0 0,-2 0 0,-3 0 0,-2 0 0,-3 0 0,-2 0 0,0 0 0,2 0 0,2 0 0,0 0 0,-2 0 0,0 0 0,2 0 0,2 0 0,3 0 0,2 0 0,1 0 0,2 0 0,1 0 0,-1 0 0,-1 0 0,0 0 0,-1 0 0,-2 0 0,-1 0 0,1 0 0,0 0 0,0 0 0,2 0 0,0 0 0,-1 0 0,-2 0 0,-3 0 0,-3 0 0,-2 0 0,1 0 0,0 0 0,0 0 0,1 0 0,0 0 0,0 0 0,1 0 0,-2 0 0,-2 0 0,-1 0 0,0 0 0,0 0 0,3 0 0,2 0 0,4 0 0,3 0 0,-2 0 0,-1 0 0,-1 0 0,-2 0 0,-1 0 0,0 0 0,-1 0 0,1 2 0,1 0 0,2 0 0,0 0 0,0-1 0,-2 1 0,2 0 0,-1 0 0,1-2 0,2 0 0,-1 2 0,-1 1 0,2-1 0,1 0 0,3-2 0,-4 0 0,-1 0 0,-1 0 0,-2 0 0,2 0 0,0 0 0,0 0 0,4 0 0,-1 0 0,0 0 0,-1 0 0,0 0 0,1 0 0,-1 0 0,-1 0 0,0 0 0,0 0 0,-1 0 0,4 0 0,-1 0 0,3 0 0,0 0 0,-1 0 0,0 0 0,1 0 0,-1 0 0,1 0 0,0 0 0,2 0 0,1 0 0,1 0 0,-1 0 0,0 0 0,-1 0 0,-1 0 0,2 0 0,-2 0 0,2 0 0,2 0 0,-2 0 0,2 0 0,-1 0 0,-3 0 0,1 0 0,-2 0 0,3 0 0,1 0 0,-1 0 0,0 0 0,0 0 0,0 0 0,-1 0 0,3 0 0,-2 0 0,1 0 0,1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22:54:21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 24575,'51'-3'0,"-1"0"0,50 3 0,-49 0 0,2 0 0,-1 0 0,1 0 0,2 0 0,-3 0 0,24 0 0,7 0 0,2 0 0,-11 0 0,8 0 0,-6 0 0,-2 0 0,6 0 0,-11 0 0,1 0 0,-8 0 0,-5 0 0,-1 0 0,3 0 0,5 0 0,6 0 0,3 2 0,-4 1 0,5 2 0,-1 3 0,-6-1 0,-5 0 0,-9 0 0,-2-2 0,3 2 0,2 1 0,-6-3 0,-7 2 0,-6-2 0,-6-2 0,-6-1 0,-5-2 0,-3 0 0,-1 0 0,0 0 0,4 0 0,-1 0 0,1 0 0,-2 0 0,-1 0 0,-1 0 0,0 0 0,-3 0 0,-1 0 0,-2 0 0,-2 0 0,2 0 0,-1 0 0,1 0 0,0 0 0,-1 0 0,1 0 0,-1 0 0,3 0 0,-4 0 0,0 0 0,3 0 0,-3 0 0,2 0 0,0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23:01:04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361 4 24575,'81'-1'0,"1"0"0,-1 0 0,-27 1 0,1 1 0,35-1 0,14 1 0,-17 2 0,3 9 0,-8 1 0,-15-2 0,-34-6 0,-1-2 0,-8-3 0,-7 0 0,-1 0 0,-4 0 0,0 0 0,0 0 0,0 0 0,2-1 0,1-3 0,1 0 0,3-2 0,0 0 0,2 2 0,1-2 0,0 3 0,5 0 0,9 1 0,8 1 0,9 1 0,8-1 0,2 1 0,8 0 0,4 0 0,4 0 0,-6 0 0,-10 0 0,-2 2 0,-2 3 0,4 2 0,0 3 0,-5 0 0,-3 1 0,-7-1 0,-6 0 0,-10-3 0,-7-1 0,-2-1 0,-4-1 0,1 2 0,-3-1 0,-2 0 0,-3-1 0,-2 0 0,-2-2 0,-36 0 0,10-1 0,-31-1 0,20 0 0,-5 0 0,-1 0 0,3 0 0,5 0 0,6 0 0,3 0 0,-3 0 0,-2 0 0,-4 0 0,-7 0 0,-11 0 0,-14 3 0,-20 3 0,-16 3-616,-3 3 616,48-7 0,0 1 0,-40 5 0,7-2 0,-6 0 0,5-2 0,-2-3 0,4-1 0,1 0 0,5 1 0,14-1 0,8 0 0,8-3 0,-4 0 0,-4 0 0,1 0 0,5 0 616,4 0-616,4 0 0,4 0 0,4 0 0,4 0 0,-2 0 0,0 0 0,-4 0 0,-5 0 0,-2 0 0,-1 0 0,-4 0 0,-2 0 0,3 0 0,4 0 0,6 0 0,3 0 0,-1 0 0,-5 0 0,2 0 0,2 1 0,4 2 0,7 1 0,4-1 0,6 1 0,2-1 0,3-2 0,-2 2 0,2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5:29:07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0 242 24575,'45'0'0,"-6"0"0,-5 0 0,-10 0 0,0 0 0,-6 0 0,1 0 0,0 0 0,0-2 0,-3 0 0,-4-2 0,1 0 0,1-2 0,2-1 0,2 1 0,-1-1 0,-1 1 0,1 0 0,-1 0 0,0 0 0,-2 2 0,-2 1 0,-1-1 0,-1 1 0,2 0 0,-1 0 0,0 2 0,-2-1 0,1-1 0,0 1 0,-1 1 0,2-1 0,-4 0 0,5-2 0,-4 2 0,3 0 0,-1-3 0,-2 4 0,2-3 0,-1 2 0,-2 0 0,4 0 0,-1 0 0,1 0 0,3 0 0,0-1 0,3 1 0,0-1 0,-1 0 0,2 2 0,-2-1 0,5-2 0,-1 2 0,2-3 0,2 1 0,0 1 0,5 1 0,-3 1 0,0-1 0,-2 0 0,-1-2 0,2 1 0,-3 1 0,-4-1 0,-4 3 0,-1 0 0,-3 0 0,-1 0 0,0 0 0,-1-2 0,4 0 0,-5 0 0,3 0 0,-1-1 0,-2 2 0,7-1 0,-7 0 0,3 0 0,-1 0 0,-2 0 0,6 1 0,-3-1 0,2 0 0,0 1 0,0 0 0,-1 1 0,0 0 0,-2 0 0,3-1 0,-2-1 0,5 0 0,0 0 0,0 2 0,0-1 0,0 1 0,-1 0 0,-2 0 0,-3 0 0,0 0 0,2 0 0,-2 0 0,2 0 0,-1 0 0,-2 0 0,5 0 0,-6 0 0,1 7 0,-5 3 0,-1 4 0,-2 0 0,0-6 0,0 1 0,-7 0 0,0-1 0,-10 2 0,0-2 0,-3 0 0,-4 1 0,3-1 0,-2 1 0,4-2 0,0-1 0,1-3 0,1-1 0,-1-1 0,1-1 0,0 0 0,3 0 0,0-2 0,2 0 0,3-1 0,1 0 0,-2 1 0,3-1 0,-4 0 0,2 1 0,1 1 0,-4-1 0,4-1 0,-1-1 0,-1-1 0,3 2 0,-2 0 0,-2-1 0,3 2 0,-3 0 0,2 0 0,2 0 0,-5 0 0,4 1 0,-3-1 0,-1 0 0,2-1 0,-1 0 0,3 1 0,-3-1 0,1 0 0,-5 1 0,3 0 0,0 0 0,1 0 0,1 0 0,0 0 0,0 2 0,-2 0 0,-2 0 0,-1-2 0,-3 0 0,-3 0 0,-4 0 0,-1 0 0,2-2 0,4 0 0,2-2 0,0 1 0,-1 0 0,-1-1 0,1 0 0,2 0 0,2 1 0,1-1 0,2 2 0,2 1 0,1-1 0,0 1 0,-1-1 0,0 0 0,0 1 0,0 0 0,2 2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6:08:52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2446 149 24575,'-25'0'0,"0"0"0,12 0 0,-1 0 0,1 0 0,1-3 0,3 0 0,-3-1 0,1 1 0,0 1 0,0 0 0,4-1 0,-3 1 0,0 1 0,0 1 0,0 0 0,2 0 0,-2 0 0,0 0 0,-1 0 0,2 0 0,-1 0 0,2 0 0,-3 0 0,1 0 0,3 0 0,-6-3 0,6 2 0,-4-2 0,1 3 0,3 0 0,-5 0 0,4 0 0,-2 0 0,-1 0 0,3 0 0,-2 0 0,1 0 0,0 0 0,-3 0 0,1 0 0,-2 0 0,1 0 0,2 0 0,1 0 0,0 0 0,2 0 0,-9 0 0,4 0 0,-2 0 0,4 0 0,2 0 0,-2 0 0,2 0 0,-4 0 0,2 0 0,0 0 0,1 0 0,-1 0 0,3 0 0,-6 0 0,2 0 0,-4 0 0,4 0 0,0 0 0,4 0 0,-2 0 0,-3 0 0,0 0 0,-1 0 0,4 0 0,1 0 0,-3 0 0,3 0 0,-5 0 0,3 0 0,-3 0 0,2 0 0,-1 0 0,0 0 0,2 0 0,1 0 0,-2 0 0,2 0 0,-3 0 0,2 0 0,0 0 0,0 0 0,-1 1 0,1 1 0,0 0 0,-1 0 0,2-2 0,-1 0 0,0 1 0,2 1 0,-3 0 0,1-1 0,0 1 0,-1 0 0,1 0 0,0 1 0,0-1 0,2 0 0,-5-1 0,2 1 0,-3-1 0,5 1 0,-1 0 0,0-2 0,0 0 0,0 0 0,1 0 0,-1 0 0,0 0 0,1 0 0,-2 0 0,0 0 0,-2 0 0,0 0 0,1 0 0,2 0 0,0 0 0,2 0 0,-3 0 0,1 0 0,-1 1 0,3 1 0,-1 0 0,-1-1 0,1 0 0,-2-1 0,3 0 0,-4 0 0,4 0 0,-2 0 0,-1 1 0,3 1 0,-3 0 0,2 0 0,2-2 0,-5 0 0,4 0 0,-3 0 0,0 0 0,3 0 0,-4 1 0,4 0 0,0 1 0,-3 0 0,3-2 0,-3 0 0,1 3 0,2-2 0,-5 2 0,6-3 0,-3 0 0,0 3 0,2-2 0,-3 2 0,2-3 0,2 0 0,-5 3 0,4-3 0,-3 3 0,2-2 0,-1-1 0,0 0 0,-2 0 0,3 0 0,-2 0 0,0 0 0,1 0 0,0 0 0,-1 0 0,1 0 0,0 0 0,-1 0 0,1 0 0,-2 0 0,-3 0 0,-2 0 0,-5 0 0,-4 0 0,-7-3 0,-6-1 0,0-4 0,-2-1 0,7-1 0,0 0 0,-2-2 0,-1-1 0,-2-2 0,3-1 0,4 0 0,3 0 0,4 1 0,7 1 0,5 2 0,4 0 0,6 7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1B8ED-1E6B-9943-B18C-28556818BEC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22DAE-9ABC-6540-8ADB-646B8DF6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3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22DAE-9ABC-6540-8ADB-646B8DF649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568B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568B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568B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568B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98400"/>
            <a:ext cx="9144002" cy="3450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17974" y="0"/>
            <a:ext cx="8186420" cy="401320"/>
          </a:xfrm>
          <a:custGeom>
            <a:avLst/>
            <a:gdLst/>
            <a:ahLst/>
            <a:cxnLst/>
            <a:rect l="l" t="t" r="r" b="b"/>
            <a:pathLst>
              <a:path w="8186420" h="401320">
                <a:moveTo>
                  <a:pt x="7975199" y="400949"/>
                </a:moveTo>
                <a:lnTo>
                  <a:pt x="7975199" y="295349"/>
                </a:lnTo>
                <a:lnTo>
                  <a:pt x="0" y="295349"/>
                </a:lnTo>
                <a:lnTo>
                  <a:pt x="0" y="84149"/>
                </a:lnTo>
                <a:lnTo>
                  <a:pt x="7975199" y="84149"/>
                </a:lnTo>
                <a:lnTo>
                  <a:pt x="7975199" y="0"/>
                </a:lnTo>
                <a:lnTo>
                  <a:pt x="7996649" y="0"/>
                </a:lnTo>
                <a:lnTo>
                  <a:pt x="8186399" y="189749"/>
                </a:lnTo>
                <a:lnTo>
                  <a:pt x="7975199" y="40094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798400"/>
            <a:ext cx="9144002" cy="345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425" y="371831"/>
            <a:ext cx="2899410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568B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4305" y="1027112"/>
            <a:ext cx="6344284" cy="237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3796" y="4931094"/>
            <a:ext cx="1699260" cy="11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2000" y="4856798"/>
            <a:ext cx="33337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90170">
              <a:lnSpc>
                <a:spcPts val="19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-1"/>
            <a:ext cx="9144000" cy="5143500"/>
            <a:chOff x="1" y="-1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14" y="343661"/>
              <a:ext cx="1959105" cy="5257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-1"/>
              <a:ext cx="9143999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068" y="1276350"/>
            <a:ext cx="7594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E" sz="4800" dirty="0">
                <a:solidFill>
                  <a:schemeClr val="bg1"/>
                </a:solidFill>
              </a:rPr>
              <a:t>Zero-Inflated Regression Models for Count Data in Health Science.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814" y="343662"/>
            <a:ext cx="1959105" cy="5257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4402" y="4276212"/>
            <a:ext cx="256499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FFFFFF"/>
                </a:solidFill>
                <a:latin typeface="Calibri"/>
                <a:cs typeface="Calibri"/>
              </a:rPr>
              <a:t>Aayush Gala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MSc in Computer Science (Data Science)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5125" y="4214728"/>
            <a:ext cx="18726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Supervisor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Dr.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Bahman Honari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9650" y="289969"/>
            <a:ext cx="104775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000" spc="-35" dirty="0">
                <a:solidFill>
                  <a:srgbClr val="FFFFFF"/>
                </a:solidFill>
                <a:latin typeface="Calibri"/>
                <a:cs typeface="Calibri"/>
              </a:rPr>
              <a:t>July 28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798823C-B19D-1CA4-1502-AAEC4F62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1352"/>
            <a:ext cx="5504776" cy="553998"/>
          </a:xfrm>
        </p:spPr>
        <p:txBody>
          <a:bodyPr/>
          <a:lstStyle/>
          <a:p>
            <a:r>
              <a:rPr lang="en-US" dirty="0"/>
              <a:t>Results B – Benchmark Single Regressor Model </a:t>
            </a:r>
          </a:p>
        </p:txBody>
      </p:sp>
      <p:pic>
        <p:nvPicPr>
          <p:cNvPr id="20" name="Picture 19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F024F7AC-42F7-BA66-8C54-BA4778D8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48" y="851044"/>
            <a:ext cx="2770239" cy="2792401"/>
          </a:xfrm>
          <a:prstGeom prst="rect">
            <a:avLst/>
          </a:prstGeom>
        </p:spPr>
      </p:pic>
      <p:pic>
        <p:nvPicPr>
          <p:cNvPr id="22" name="Picture 21" descr="A graph with blue dots and red dotted line&#10;&#10;AI-generated content may be incorrect.">
            <a:extLst>
              <a:ext uri="{FF2B5EF4-FFF2-40B4-BE49-F238E27FC236}">
                <a16:creationId xmlns:a16="http://schemas.microsoft.com/office/drawing/2014/main" id="{D8262141-ED66-3049-719F-2964637B2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82" y="1047750"/>
            <a:ext cx="3052151" cy="2398991"/>
          </a:xfrm>
          <a:prstGeom prst="rect">
            <a:avLst/>
          </a:prstGeom>
        </p:spPr>
      </p:pic>
      <p:pic>
        <p:nvPicPr>
          <p:cNvPr id="24" name="Picture 2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FFE8AFE-DB0B-6B70-771F-FDC242201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1550"/>
            <a:ext cx="2770239" cy="27229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AC8777-3B7A-0F82-90EB-DC967F6BB2AB}"/>
              </a:ext>
            </a:extLst>
          </p:cNvPr>
          <p:cNvSpPr txBox="1"/>
          <p:nvPr/>
        </p:nvSpPr>
        <p:spPr>
          <a:xfrm>
            <a:off x="3505200" y="3628132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272D45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Overall Performance: The Clear Winner</a:t>
            </a: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MAE: 0.86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RMSE: 3.40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object 2">
            <a:extLst>
              <a:ext uri="{FF2B5EF4-FFF2-40B4-BE49-F238E27FC236}">
                <a16:creationId xmlns:a16="http://schemas.microsoft.com/office/drawing/2014/main" id="{F6432143-E435-C134-817A-DE4A671D9D1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7199" y="3943349"/>
            <a:ext cx="876781" cy="8382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777300" y="4856798"/>
            <a:ext cx="26987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18" name="Picture 17" descr="A group of graphs showing different values&#10;&#10;AI-generated content may be incorrect.">
            <a:extLst>
              <a:ext uri="{FF2B5EF4-FFF2-40B4-BE49-F238E27FC236}">
                <a16:creationId xmlns:a16="http://schemas.microsoft.com/office/drawing/2014/main" id="{301A58E2-B6C5-1FCE-BF20-ECBD982FC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" y="442131"/>
            <a:ext cx="5541975" cy="3958554"/>
          </a:xfrm>
          <a:prstGeom prst="rect">
            <a:avLst/>
          </a:prstGeom>
        </p:spPr>
      </p:pic>
      <p:pic>
        <p:nvPicPr>
          <p:cNvPr id="19" name="Picture 18" descr="A graph of a bar graph&#10;&#10;AI-generated content may be incorrect.">
            <a:extLst>
              <a:ext uri="{FF2B5EF4-FFF2-40B4-BE49-F238E27FC236}">
                <a16:creationId xmlns:a16="http://schemas.microsoft.com/office/drawing/2014/main" id="{D0C7AB1D-BEEB-51FA-2BC9-C6D2D5B3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83" y="895350"/>
            <a:ext cx="3529213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F3B5-6649-DD74-F3EA-4DDF33B5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>
            <a:extLst>
              <a:ext uri="{FF2B5EF4-FFF2-40B4-BE49-F238E27FC236}">
                <a16:creationId xmlns:a16="http://schemas.microsoft.com/office/drawing/2014/main" id="{220142AE-36A2-929E-8AD5-DE9A225BF68D}"/>
              </a:ext>
            </a:extLst>
          </p:cNvPr>
          <p:cNvSpPr txBox="1"/>
          <p:nvPr/>
        </p:nvSpPr>
        <p:spPr>
          <a:xfrm>
            <a:off x="8777300" y="4856798"/>
            <a:ext cx="269875" cy="247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19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AD9DEB1-C555-C005-B663-8976A04B7A0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2C7A91E4-F489-12B0-BFEC-5A8078B6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1352"/>
            <a:ext cx="5504776" cy="276999"/>
          </a:xfrm>
        </p:spPr>
        <p:txBody>
          <a:bodyPr/>
          <a:lstStyle/>
          <a:p>
            <a:r>
              <a:rPr lang="en-IE" dirty="0"/>
              <a:t>The “Aha!” Moment: Illustrating Error 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3F88-8DCE-480B-C0EC-ED6912400828}"/>
              </a:ext>
            </a:extLst>
          </p:cNvPr>
          <p:cNvSpPr txBox="1"/>
          <p:nvPr/>
        </p:nvSpPr>
        <p:spPr>
          <a:xfrm>
            <a:off x="914400" y="1302425"/>
            <a:ext cx="342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Key Insight: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In a two-stage hurdle model, one small mistake in the classifier stage can cascade into a very large final error.</a:t>
            </a:r>
          </a:p>
          <a:p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Example Scenario:</a:t>
            </a: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Ground Truth: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5 complications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Classifier Prediction: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“Zero”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Final Prediction: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Forced to 0 → </a:t>
            </a: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Error = 5</a:t>
            </a: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AF9DBBF-68F0-107B-1F4B-0DD87791C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1484"/>
            <a:ext cx="2589659" cy="42706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61C34B-B601-9F58-6727-3867EB1F2385}"/>
                  </a:ext>
                </a:extLst>
              </p14:cNvPr>
              <p14:cNvContentPartPr/>
              <p14:nvPr/>
            </p14:nvContentPartPr>
            <p14:xfrm>
              <a:off x="4972263" y="4583179"/>
              <a:ext cx="554760" cy="8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61C34B-B601-9F58-6727-3867EB1F2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9263" y="4520179"/>
                <a:ext cx="680400" cy="212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object 3">
            <a:extLst>
              <a:ext uri="{FF2B5EF4-FFF2-40B4-BE49-F238E27FC236}">
                <a16:creationId xmlns:a16="http://schemas.microsoft.com/office/drawing/2014/main" id="{2E94C14D-3BFB-38B0-AEB3-1C2B76A0108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82" y="3181350"/>
            <a:ext cx="160341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6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5"/>
              </a:lnSpc>
            </a:pPr>
            <a:r>
              <a:rPr spc="-25" dirty="0"/>
              <a:t>12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B8A400D-F409-0553-BF07-A8D57B8B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50" y="285751"/>
            <a:ext cx="4283449" cy="304799"/>
          </a:xfrm>
        </p:spPr>
        <p:txBody>
          <a:bodyPr/>
          <a:lstStyle/>
          <a:p>
            <a:r>
              <a:rPr lang="en-IE" dirty="0"/>
              <a:t>The Accuracy vs. Interpretability Trade-Off</a:t>
            </a:r>
            <a:br>
              <a:rPr lang="en-IE" dirty="0"/>
            </a:b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08038A8-830E-4235-7B41-D63BFE2B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29458"/>
              </p:ext>
            </p:extLst>
          </p:nvPr>
        </p:nvGraphicFramePr>
        <p:xfrm>
          <a:off x="609600" y="742950"/>
          <a:ext cx="7620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67598888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22963458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82791777"/>
                    </a:ext>
                  </a:extLst>
                </a:gridCol>
              </a:tblGrid>
              <a:tr h="4543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b="1"/>
                        <a:t>Predictive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b="1" dirty="0"/>
                        <a:t>Analytical Interpretability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247574"/>
                  </a:ext>
                </a:extLst>
              </a:tr>
              <a:tr h="649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b="1"/>
                        <a:t>Benchmark (Single)</a:t>
                      </a:r>
                      <a:endParaRPr lang="en-I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dirty="0"/>
                        <a:t>High (MAE 0.86, RMSE 3.40) ✅ 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dirty="0"/>
                        <a:t>Low (only overall feature importances) 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18761"/>
                  </a:ext>
                </a:extLst>
              </a:tr>
              <a:tr h="6491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b="1"/>
                        <a:t>Hurdle (Two-Stage)</a:t>
                      </a:r>
                      <a:endParaRPr lang="en-IE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/>
                        <a:t>Low (MAE 5.73, R² –5.69) ❌ 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400" dirty="0"/>
                        <a:t>High (Clear zero-vs-nonzero drivers) 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5275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CA5AE98-80D6-DC51-0946-B64BCC25DA9B}"/>
              </a:ext>
            </a:extLst>
          </p:cNvPr>
          <p:cNvSpPr txBox="1"/>
          <p:nvPr/>
        </p:nvSpPr>
        <p:spPr>
          <a:xfrm>
            <a:off x="609600" y="2724150"/>
            <a:ext cx="6568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Key Takeaway:</a:t>
            </a: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benchmark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model wins on raw prediction accuracy—errors are small and evenly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hurdle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model wins on interpretability—its first stage pinpoints exactly which factors drive a zero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Decision point: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If your priority is </a:t>
            </a: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, choose the single-stage regressor; if it’s </a:t>
            </a:r>
            <a:r>
              <a:rPr lang="en-IE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the drivers of zero vs. nonzero, use the two-stage approach.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object 2">
            <a:extLst>
              <a:ext uri="{FF2B5EF4-FFF2-40B4-BE49-F238E27FC236}">
                <a16:creationId xmlns:a16="http://schemas.microsoft.com/office/drawing/2014/main" id="{C5AE61AC-4E59-F806-3633-31D2605E9E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0500" y="3048801"/>
            <a:ext cx="1036091" cy="17235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8777400" y="4856798"/>
            <a:ext cx="269875" cy="247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1900" b="1" spc="-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64304" y="1103312"/>
            <a:ext cx="7793895" cy="1773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The Surprise: </a:t>
            </a:r>
            <a:r>
              <a:rPr lang="en-IE" sz="1400" b="0" dirty="0">
                <a:latin typeface="Calibri" panose="020F0502020204030204" pitchFamily="34" charset="0"/>
                <a:cs typeface="Calibri" panose="020F0502020204030204" pitchFamily="34" charset="0"/>
              </a:rPr>
              <a:t>Our initial hypothesis was disproven—the simpler model was 7× more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The Reason: </a:t>
            </a:r>
            <a:r>
              <a:rPr lang="en-IE" sz="1400" b="0" dirty="0">
                <a:latin typeface="Calibri" panose="020F0502020204030204" pitchFamily="34" charset="0"/>
                <a:cs typeface="Calibri" panose="020F0502020204030204" pitchFamily="34" charset="0"/>
              </a:rPr>
              <a:t>For this problem, the risk of error propagation in the multi-stage model outweighed the theoretical benefits of its specialized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The Recommendation: </a:t>
            </a:r>
            <a:r>
              <a:rPr lang="en-IE" sz="1400" b="0" dirty="0">
                <a:latin typeface="Calibri" panose="020F0502020204030204" pitchFamily="34" charset="0"/>
                <a:cs typeface="Calibri" panose="020F0502020204030204" pitchFamily="34" charset="0"/>
              </a:rPr>
              <a:t>When predictive accuracy is the primary goal, a single, robust regression model is the more reliable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Operational Benefit: </a:t>
            </a:r>
            <a:r>
              <a:rPr lang="en-IE" sz="1400" b="0" dirty="0">
                <a:latin typeface="Calibri" panose="020F0502020204030204" pitchFamily="34" charset="0"/>
                <a:cs typeface="Calibri" panose="020F0502020204030204" pitchFamily="34" charset="0"/>
              </a:rPr>
              <a:t>Single-stage models are easier to deploy, maintain, and scale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Caveat: </a:t>
            </a:r>
            <a:r>
              <a:rPr lang="en-IE" sz="1400" b="0" dirty="0">
                <a:latin typeface="Calibri" panose="020F0502020204030204" pitchFamily="34" charset="0"/>
                <a:cs typeface="Calibri" panose="020F0502020204030204" pitchFamily="34" charset="0"/>
              </a:rPr>
              <a:t>The two-stage approach still offers unique insights into zero–vs–nonzero drivers, which can be critical for domain-specific decision-making.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3A887DA-D717-61CB-D376-A727FA68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42151"/>
            <a:ext cx="2899410" cy="2769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6" name="object 2">
            <a:extLst>
              <a:ext uri="{FF2B5EF4-FFF2-40B4-BE49-F238E27FC236}">
                <a16:creationId xmlns:a16="http://schemas.microsoft.com/office/drawing/2014/main" id="{74C644FE-0F9C-5040-333F-4DB715C006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1" y="3486151"/>
            <a:ext cx="118158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EEA8B-054B-B672-E4CB-AE74AE18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>
            <a:extLst>
              <a:ext uri="{FF2B5EF4-FFF2-40B4-BE49-F238E27FC236}">
                <a16:creationId xmlns:a16="http://schemas.microsoft.com/office/drawing/2014/main" id="{0D38EE0F-5D68-7FBB-5225-16675155D911}"/>
              </a:ext>
            </a:extLst>
          </p:cNvPr>
          <p:cNvSpPr txBox="1"/>
          <p:nvPr/>
        </p:nvSpPr>
        <p:spPr>
          <a:xfrm>
            <a:off x="8777400" y="4856798"/>
            <a:ext cx="269875" cy="247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1900" b="1" spc="-2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6AD8174-F846-EC5F-7EF1-7B7D4C44E9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CDD029F-E183-E701-28E8-062CBB6E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50"/>
            <a:ext cx="4267200" cy="553998"/>
          </a:xfrm>
        </p:spPr>
        <p:txBody>
          <a:bodyPr/>
          <a:lstStyle/>
          <a:p>
            <a:r>
              <a:rPr lang="en-IE" dirty="0"/>
              <a:t>Future Work: Open Research Questions</a:t>
            </a:r>
          </a:p>
        </p:txBody>
      </p:sp>
      <p:pic>
        <p:nvPicPr>
          <p:cNvPr id="6" name="Picture 5" descr="A diagram of steps with text and symbols&#10;&#10;AI-generated content may be incorrect.">
            <a:extLst>
              <a:ext uri="{FF2B5EF4-FFF2-40B4-BE49-F238E27FC236}">
                <a16:creationId xmlns:a16="http://schemas.microsoft.com/office/drawing/2014/main" id="{FC7D00D3-390E-E830-8FC2-F8964C06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01" y="309687"/>
            <a:ext cx="5963799" cy="45471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9B54CD-ED33-C386-0F33-BBAB1C35A277}"/>
                  </a:ext>
                </a:extLst>
              </p14:cNvPr>
              <p14:cNvContentPartPr/>
              <p14:nvPr/>
            </p14:nvContentPartPr>
            <p14:xfrm>
              <a:off x="1171383" y="4625659"/>
              <a:ext cx="880920" cy="69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9B54CD-ED33-C386-0F33-BBAB1C35A2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8743" y="4562659"/>
                <a:ext cx="100656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9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98400"/>
            <a:ext cx="9144002" cy="345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3796" y="4908869"/>
            <a:ext cx="16992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Trinity College</a:t>
            </a:r>
            <a:r>
              <a:rPr sz="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Dublin,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 University 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 Dublin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651" y="1972842"/>
            <a:ext cx="36023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37722" y="0"/>
            <a:ext cx="8506460" cy="4800600"/>
            <a:chOff x="637722" y="0"/>
            <a:chExt cx="8506460" cy="4800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9" y="0"/>
              <a:ext cx="4571999" cy="4800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22" y="3170658"/>
              <a:ext cx="784315" cy="1516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68289"/>
            <a:ext cx="289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Table</a:t>
            </a:r>
            <a:r>
              <a:rPr spc="-4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0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8195" y="1231675"/>
            <a:ext cx="2899406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spc="-10" dirty="0">
                <a:latin typeface="Calibri"/>
                <a:cs typeface="Calibri"/>
              </a:rPr>
              <a:t>Motivation</a:t>
            </a:r>
            <a:r>
              <a:rPr lang="en-US" sz="1400" spc="-10" dirty="0">
                <a:latin typeface="Calibri"/>
                <a:cs typeface="Calibri"/>
              </a:rPr>
              <a:t> &amp; Hypothesis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6126" y="1713470"/>
            <a:ext cx="2899405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lang="en-US" sz="1400" spc="-10" dirty="0">
                <a:latin typeface="Calibri"/>
                <a:cs typeface="Calibri"/>
              </a:rPr>
              <a:t>Architecture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6124" y="2195263"/>
            <a:ext cx="2899404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spcBef>
                <a:spcPts val="405"/>
              </a:spcBef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Data &amp; Feature Engineering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6119" y="3135559"/>
            <a:ext cx="2899409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Model Results: Hurdle vs. Benchmark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46119" y="3619909"/>
            <a:ext cx="2899402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spcBef>
                <a:spcPts val="405"/>
              </a:spcBef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Error Propagation Insight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46124" y="728867"/>
            <a:ext cx="2899407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542925" algn="l">
              <a:lnSpc>
                <a:spcPct val="100000"/>
              </a:lnSpc>
              <a:spcBef>
                <a:spcPts val="405"/>
              </a:spcBef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E7273-2002-0FD9-5794-EC12C496F04D}"/>
              </a:ext>
            </a:extLst>
          </p:cNvPr>
          <p:cNvSpPr txBox="1"/>
          <p:nvPr/>
        </p:nvSpPr>
        <p:spPr>
          <a:xfrm>
            <a:off x="2658195" y="706870"/>
            <a:ext cx="289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83A36-1240-1809-576A-2D58D4774A79}"/>
              </a:ext>
            </a:extLst>
          </p:cNvPr>
          <p:cNvSpPr txBox="1"/>
          <p:nvPr/>
        </p:nvSpPr>
        <p:spPr>
          <a:xfrm>
            <a:off x="3911097" y="1611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03969F6-C1E2-B097-0FD9-ECBF305C1C0B}"/>
              </a:ext>
            </a:extLst>
          </p:cNvPr>
          <p:cNvSpPr txBox="1"/>
          <p:nvPr/>
        </p:nvSpPr>
        <p:spPr>
          <a:xfrm>
            <a:off x="2658195" y="2656444"/>
            <a:ext cx="2899403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Hyperparameter Optimization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1E3649D-104F-9CF6-AE96-096C1D5CD8E2}"/>
              </a:ext>
            </a:extLst>
          </p:cNvPr>
          <p:cNvSpPr txBox="1"/>
          <p:nvPr/>
        </p:nvSpPr>
        <p:spPr>
          <a:xfrm>
            <a:off x="2646119" y="4104259"/>
            <a:ext cx="2890349" cy="267381"/>
          </a:xfrm>
          <a:prstGeom prst="rect">
            <a:avLst/>
          </a:prstGeom>
          <a:ln w="9524">
            <a:solidFill>
              <a:srgbClr val="0568B9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Conclusion &amp; Future Work</a:t>
            </a:r>
          </a:p>
        </p:txBody>
      </p:sp>
      <p:pic>
        <p:nvPicPr>
          <p:cNvPr id="1026" name="Picture 2" descr="7+ Hundred Stick Figure Hello Royalty-Free Images, Stock Photos &amp; Pictures  | Shutterstock">
            <a:extLst>
              <a:ext uri="{FF2B5EF4-FFF2-40B4-BE49-F238E27FC236}">
                <a16:creationId xmlns:a16="http://schemas.microsoft.com/office/drawing/2014/main" id="{38983BB4-52B2-B4A3-261D-AEDD183A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0"/>
          <a:stretch>
            <a:fillRect/>
          </a:stretch>
        </p:blipFill>
        <p:spPr bwMode="auto">
          <a:xfrm>
            <a:off x="7315200" y="2745269"/>
            <a:ext cx="1539276" cy="17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BD41BB-0EFB-DDF4-9ADA-D428856BAFE4}"/>
              </a:ext>
            </a:extLst>
          </p:cNvPr>
          <p:cNvSpPr txBox="1"/>
          <p:nvPr/>
        </p:nvSpPr>
        <p:spPr>
          <a:xfrm>
            <a:off x="8153400" y="2923825"/>
            <a:ext cx="5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0868" y="2694890"/>
            <a:ext cx="669366" cy="2063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85EB5D-A012-D2D3-A419-5FE47A06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24" y="371831"/>
            <a:ext cx="3904576" cy="294919"/>
          </a:xfrm>
        </p:spPr>
        <p:txBody>
          <a:bodyPr/>
          <a:lstStyle/>
          <a:p>
            <a:r>
              <a:rPr lang="en-IE" dirty="0"/>
              <a:t>Motivation: The Zero-Inflation Problem</a:t>
            </a:r>
            <a:br>
              <a:rPr lang="en-IE" dirty="0"/>
            </a:br>
            <a:endParaRPr lang="en-US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0491407D-21DA-F8F9-FCB4-E68DF3CA2A38}"/>
              </a:ext>
            </a:extLst>
          </p:cNvPr>
          <p:cNvSpPr/>
          <p:nvPr/>
        </p:nvSpPr>
        <p:spPr>
          <a:xfrm>
            <a:off x="395090" y="1276350"/>
            <a:ext cx="2348110" cy="1981200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pPr algn="ctr"/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Challenge</a:t>
            </a:r>
          </a:p>
          <a:p>
            <a:pPr algn="l"/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Real-world count data in health sciences is often dominated by zeros.</a:t>
            </a:r>
          </a:p>
          <a:p>
            <a:endParaRPr lang="en-US" sz="14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2E0C6DBF-CCA9-8D2D-8237-9F63391E8B24}"/>
              </a:ext>
            </a:extLst>
          </p:cNvPr>
          <p:cNvSpPr/>
          <p:nvPr/>
        </p:nvSpPr>
        <p:spPr>
          <a:xfrm>
            <a:off x="2972228" y="1276350"/>
            <a:ext cx="2282044" cy="1981200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pPr algn="ctr"/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Scale</a:t>
            </a:r>
          </a:p>
          <a:p>
            <a:pPr algn="l"/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In our dataset, 72% of all samples are zero, making   standard regression models unreliable.</a:t>
            </a:r>
          </a:p>
          <a:p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A74D5582-FEED-5922-C577-8B77976EEA05}"/>
              </a:ext>
            </a:extLst>
          </p:cNvPr>
          <p:cNvSpPr/>
          <p:nvPr/>
        </p:nvSpPr>
        <p:spPr>
          <a:xfrm>
            <a:off x="5417234" y="1309895"/>
            <a:ext cx="2583766" cy="1947655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pPr algn="ctr"/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Goal</a:t>
            </a:r>
          </a:p>
          <a:p>
            <a:pPr algn="ctr"/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 Find a modelling strategy that is both accurate for prediction and useful for analysis.</a:t>
            </a:r>
            <a:endParaRPr lang="en-US" sz="140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3F55E765-4506-ABC5-AC80-8FF37FDAB902}"/>
              </a:ext>
            </a:extLst>
          </p:cNvPr>
          <p:cNvSpPr/>
          <p:nvPr/>
        </p:nvSpPr>
        <p:spPr>
          <a:xfrm>
            <a:off x="395090" y="1276349"/>
            <a:ext cx="151136" cy="1981201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 dirty="0">
              <a:solidFill>
                <a:schemeClr val="accent1"/>
              </a:solidFill>
              <a:highlight>
                <a:srgbClr val="0000FF"/>
              </a:highlight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535355C2-6F75-5686-E6B8-64C1E1565B57}"/>
              </a:ext>
            </a:extLst>
          </p:cNvPr>
          <p:cNvSpPr/>
          <p:nvPr/>
        </p:nvSpPr>
        <p:spPr>
          <a:xfrm>
            <a:off x="2903068" y="1276349"/>
            <a:ext cx="151136" cy="1981201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FFDEB16C-E05F-066C-F238-D302E02D26F7}"/>
              </a:ext>
            </a:extLst>
          </p:cNvPr>
          <p:cNvSpPr/>
          <p:nvPr/>
        </p:nvSpPr>
        <p:spPr>
          <a:xfrm>
            <a:off x="5411046" y="1293121"/>
            <a:ext cx="151136" cy="1981201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0500" y="3048801"/>
            <a:ext cx="1036091" cy="1723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E" dirty="0"/>
              <a:t>The Central Hypothesis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3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20" name="Picture 19" descr="A light bulb in a circle&#10;&#10;AI-generated content may be incorrect.">
            <a:extLst>
              <a:ext uri="{FF2B5EF4-FFF2-40B4-BE49-F238E27FC236}">
                <a16:creationId xmlns:a16="http://schemas.microsoft.com/office/drawing/2014/main" id="{1EB518C2-D73F-38EC-48B9-BE8C45814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6" y="1074384"/>
            <a:ext cx="2286000" cy="410113"/>
          </a:xfrm>
          <a:prstGeom prst="rect">
            <a:avLst/>
          </a:prstGeom>
        </p:spPr>
      </p:pic>
      <p:pic>
        <p:nvPicPr>
          <p:cNvPr id="22" name="Picture 21" descr="A white line on a green circle&#10;&#10;AI-generated content may be incorrect.">
            <a:extLst>
              <a:ext uri="{FF2B5EF4-FFF2-40B4-BE49-F238E27FC236}">
                <a16:creationId xmlns:a16="http://schemas.microsoft.com/office/drawing/2014/main" id="{6ABF554F-9B1C-6D29-CC8E-769BA3276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99847"/>
            <a:ext cx="2286000" cy="410113"/>
          </a:xfrm>
          <a:prstGeom prst="rect">
            <a:avLst/>
          </a:prstGeom>
        </p:spPr>
      </p:pic>
      <p:pic>
        <p:nvPicPr>
          <p:cNvPr id="24" name="Picture 23" descr="A green circle with white outline on it&#10;&#10;AI-generated content may be incorrect.">
            <a:extLst>
              <a:ext uri="{FF2B5EF4-FFF2-40B4-BE49-F238E27FC236}">
                <a16:creationId xmlns:a16="http://schemas.microsoft.com/office/drawing/2014/main" id="{41ABF936-38E1-7862-2D1E-124C3EA20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17765"/>
            <a:ext cx="2286000" cy="410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4D0DC0-8034-4FFB-F88E-6D3CC93DC937}"/>
              </a:ext>
            </a:extLst>
          </p:cNvPr>
          <p:cNvSpPr txBox="1"/>
          <p:nvPr/>
        </p:nvSpPr>
        <p:spPr>
          <a:xfrm>
            <a:off x="381000" y="1527878"/>
            <a:ext cx="22098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Theory </a:t>
            </a:r>
          </a:p>
          <a:p>
            <a:pPr algn="ctr"/>
            <a:endParaRPr lang="en-US" dirty="0"/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A two-stage “Hurdle” model, which separates the “zero vs. non-zero” decision from the “how many” prediction, should be superior.</a:t>
            </a:r>
          </a:p>
          <a:p>
            <a:pPr algn="ctr"/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3D11A-B54E-C5C0-3A7D-DF1403F56BF8}"/>
              </a:ext>
            </a:extLst>
          </p:cNvPr>
          <p:cNvSpPr txBox="1"/>
          <p:nvPr/>
        </p:nvSpPr>
        <p:spPr>
          <a:xfrm>
            <a:off x="2933700" y="1527878"/>
            <a:ext cx="2209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</a:p>
          <a:p>
            <a:pPr algn="ctr"/>
            <a:endParaRPr lang="en-US" dirty="0"/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This specialized architecture will provide greater accuracy and better interpretability.</a:t>
            </a:r>
          </a:p>
          <a:p>
            <a:pPr algn="ctr"/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5938D-C8BE-0D3A-1DB9-33838B2856B3}"/>
              </a:ext>
            </a:extLst>
          </p:cNvPr>
          <p:cNvSpPr txBox="1"/>
          <p:nvPr/>
        </p:nvSpPr>
        <p:spPr>
          <a:xfrm>
            <a:off x="5372100" y="1527878"/>
            <a:ext cx="2209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Experiment </a:t>
            </a:r>
          </a:p>
          <a:p>
            <a:pPr algn="ctr"/>
            <a:endParaRPr lang="en-US" dirty="0"/>
          </a:p>
          <a:p>
            <a:pPr algn="ctr"/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We will test this hypothesis by comparing a Hurdle model against a robust, single-stage benchmark.</a:t>
            </a:r>
          </a:p>
          <a:p>
            <a:pPr algn="ctr"/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2373" y="3714750"/>
            <a:ext cx="1096314" cy="101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424" y="371831"/>
            <a:ext cx="4514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E" dirty="0"/>
              <a:t>System Architecture: Two Paths to Prediction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4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23" name="Picture 2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F0E311B-AE79-960E-D6F9-F9C58FFDF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605626"/>
            <a:ext cx="5410200" cy="1829922"/>
          </a:xfrm>
          <a:prstGeom prst="rect">
            <a:avLst/>
          </a:prstGeom>
        </p:spPr>
      </p:pic>
      <p:pic>
        <p:nvPicPr>
          <p:cNvPr id="25" name="Picture 24" descr="A diagram of a computer flow&#10;&#10;AI-generated content may be incorrect.">
            <a:extLst>
              <a:ext uri="{FF2B5EF4-FFF2-40B4-BE49-F238E27FC236}">
                <a16:creationId xmlns:a16="http://schemas.microsoft.com/office/drawing/2014/main" id="{8AFD6D2D-940D-6578-F359-C369C25F1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" y="707952"/>
            <a:ext cx="6984173" cy="2054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4D39EA-15B7-ADFD-8C55-746DAC0A94C2}"/>
                  </a:ext>
                </a:extLst>
              </p14:cNvPr>
              <p14:cNvContentPartPr/>
              <p14:nvPr/>
            </p14:nvContentPartPr>
            <p14:xfrm>
              <a:off x="6920583" y="2568259"/>
              <a:ext cx="878040" cy="2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4D39EA-15B7-ADFD-8C55-746DAC0A94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7583" y="2505259"/>
                <a:ext cx="1003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020144-5C49-341B-9BA9-708D51D94AB6}"/>
                  </a:ext>
                </a:extLst>
              </p14:cNvPr>
              <p14:cNvContentPartPr/>
              <p14:nvPr/>
            </p14:nvContentPartPr>
            <p14:xfrm>
              <a:off x="1897503" y="4244419"/>
              <a:ext cx="1028160" cy="2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020144-5C49-341B-9BA9-708D51D94A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4863" y="4181779"/>
                <a:ext cx="1153800" cy="15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Data &amp; Feature Engineering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752000" y="4856798"/>
            <a:ext cx="333375" cy="247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43796" y="4931094"/>
            <a:ext cx="169926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Trinity College</a:t>
            </a:r>
            <a:r>
              <a:rPr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Dublin,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 University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 Dublin</a:t>
            </a: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D683C9B-C539-5556-04EC-E5DDC5460516}"/>
              </a:ext>
            </a:extLst>
          </p:cNvPr>
          <p:cNvSpPr/>
          <p:nvPr/>
        </p:nvSpPr>
        <p:spPr>
          <a:xfrm>
            <a:off x="533398" y="1047751"/>
            <a:ext cx="4107935" cy="802250"/>
          </a:xfrm>
          <a:prstGeom prst="roundRect">
            <a:avLst>
              <a:gd name="adj" fmla="val 658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C6646026-D78A-903E-4841-E8E4E1C63499}"/>
              </a:ext>
            </a:extLst>
          </p:cNvPr>
          <p:cNvSpPr/>
          <p:nvPr/>
        </p:nvSpPr>
        <p:spPr>
          <a:xfrm>
            <a:off x="540541" y="1064029"/>
            <a:ext cx="235122" cy="785972"/>
          </a:xfrm>
          <a:prstGeom prst="roundRect">
            <a:avLst>
              <a:gd name="adj" fmla="val 7175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A9A61DE7-6FE3-0484-001D-BC7E243F7C7E}"/>
              </a:ext>
            </a:extLst>
          </p:cNvPr>
          <p:cNvSpPr/>
          <p:nvPr/>
        </p:nvSpPr>
        <p:spPr>
          <a:xfrm>
            <a:off x="619874" y="1378639"/>
            <a:ext cx="96592" cy="27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1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9376A1C-D555-7E0B-B6CA-FFDEC5BD7571}"/>
              </a:ext>
            </a:extLst>
          </p:cNvPr>
          <p:cNvSpPr/>
          <p:nvPr/>
        </p:nvSpPr>
        <p:spPr>
          <a:xfrm>
            <a:off x="835500" y="1138139"/>
            <a:ext cx="805208" cy="229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Dataset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C0CBED1-2A16-A5A0-FB8A-81D23D4FE7F3}"/>
              </a:ext>
            </a:extLst>
          </p:cNvPr>
          <p:cNvSpPr/>
          <p:nvPr/>
        </p:nvSpPr>
        <p:spPr>
          <a:xfrm>
            <a:off x="856838" y="1386633"/>
            <a:ext cx="1644895" cy="23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dirty="0" err="1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zero_inflated_data.csv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83A74F-7F5A-4573-E209-B913B788A124}"/>
              </a:ext>
            </a:extLst>
          </p:cNvPr>
          <p:cNvGrpSpPr/>
          <p:nvPr/>
        </p:nvGrpSpPr>
        <p:grpSpPr>
          <a:xfrm>
            <a:off x="533397" y="2070360"/>
            <a:ext cx="4107936" cy="802250"/>
            <a:chOff x="7574277" y="3274695"/>
            <a:chExt cx="11845814" cy="1316117"/>
          </a:xfrm>
        </p:grpSpPr>
        <p:sp>
          <p:nvSpPr>
            <p:cNvPr id="28" name="Shape 6">
              <a:extLst>
                <a:ext uri="{FF2B5EF4-FFF2-40B4-BE49-F238E27FC236}">
                  <a16:creationId xmlns:a16="http://schemas.microsoft.com/office/drawing/2014/main" id="{B258B86B-8592-C262-DD62-1B9498168B61}"/>
                </a:ext>
              </a:extLst>
            </p:cNvPr>
            <p:cNvSpPr/>
            <p:nvPr/>
          </p:nvSpPr>
          <p:spPr>
            <a:xfrm>
              <a:off x="7574277" y="3274695"/>
              <a:ext cx="11845814" cy="1316117"/>
            </a:xfrm>
            <a:prstGeom prst="roundRect">
              <a:avLst>
                <a:gd name="adj" fmla="val 6580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Shape 7">
              <a:extLst>
                <a:ext uri="{FF2B5EF4-FFF2-40B4-BE49-F238E27FC236}">
                  <a16:creationId xmlns:a16="http://schemas.microsoft.com/office/drawing/2014/main" id="{D4807810-8D53-CF97-7DCB-87DC862FC206}"/>
                </a:ext>
              </a:extLst>
            </p:cNvPr>
            <p:cNvSpPr/>
            <p:nvPr/>
          </p:nvSpPr>
          <p:spPr>
            <a:xfrm>
              <a:off x="7597140" y="3297555"/>
              <a:ext cx="824746" cy="1270397"/>
            </a:xfrm>
            <a:prstGeom prst="roundRect">
              <a:avLst>
                <a:gd name="adj" fmla="val 7175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C7BAFEDC-D34B-CF75-8DA8-600159FCB98E}"/>
                </a:ext>
              </a:extLst>
            </p:cNvPr>
            <p:cNvSpPr/>
            <p:nvPr/>
          </p:nvSpPr>
          <p:spPr>
            <a:xfrm>
              <a:off x="7851100" y="3739396"/>
              <a:ext cx="309205" cy="3865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400" dirty="0">
                  <a:solidFill>
                    <a:srgbClr val="2C3249"/>
                  </a:solidFill>
                  <a:latin typeface="Calibri" panose="020F0502020204030204" pitchFamily="34" charset="0"/>
                  <a:ea typeface="Kanit Light" pitchFamily="34" charset="-122"/>
                  <a:cs typeface="Calibri" panose="020F0502020204030204" pitchFamily="34" charset="0"/>
                </a:rPr>
                <a:t>2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 9">
              <a:extLst>
                <a:ext uri="{FF2B5EF4-FFF2-40B4-BE49-F238E27FC236}">
                  <a16:creationId xmlns:a16="http://schemas.microsoft.com/office/drawing/2014/main" id="{39524C09-81FB-33EA-A0FD-D8DF695352F0}"/>
                </a:ext>
              </a:extLst>
            </p:cNvPr>
            <p:cNvSpPr/>
            <p:nvPr/>
          </p:nvSpPr>
          <p:spPr>
            <a:xfrm>
              <a:off x="8591551" y="3433272"/>
              <a:ext cx="2577583" cy="322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solidFill>
                    <a:srgbClr val="2C3249"/>
                  </a:solidFill>
                  <a:latin typeface="Calibri" panose="020F0502020204030204" pitchFamily="34" charset="0"/>
                  <a:ea typeface="Kanit Light" pitchFamily="34" charset="-122"/>
                  <a:cs typeface="Calibri" panose="020F0502020204030204" pitchFamily="34" charset="0"/>
                </a:rPr>
                <a:t>Base Features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 10">
              <a:extLst>
                <a:ext uri="{FF2B5EF4-FFF2-40B4-BE49-F238E27FC236}">
                  <a16:creationId xmlns:a16="http://schemas.microsoft.com/office/drawing/2014/main" id="{B60F8DDE-200B-AEAB-1CBE-822D4F398691}"/>
                </a:ext>
              </a:extLst>
            </p:cNvPr>
            <p:cNvSpPr/>
            <p:nvPr/>
          </p:nvSpPr>
          <p:spPr>
            <a:xfrm>
              <a:off x="8650844" y="3881982"/>
              <a:ext cx="5265538" cy="3299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Calibri" panose="020F0502020204030204" pitchFamily="34" charset="0"/>
                  <a:ea typeface="Martel Sans" pitchFamily="34" charset="-122"/>
                  <a:cs typeface="Calibri" panose="020F0502020204030204" pitchFamily="34" charset="0"/>
                </a:rPr>
                <a:t>3 raw predictors (X1, X2, X3).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81EBA-0E2D-6027-756B-A346580E22BA}"/>
              </a:ext>
            </a:extLst>
          </p:cNvPr>
          <p:cNvGrpSpPr/>
          <p:nvPr/>
        </p:nvGrpSpPr>
        <p:grpSpPr>
          <a:xfrm>
            <a:off x="526609" y="3207169"/>
            <a:ext cx="4121591" cy="1119804"/>
            <a:chOff x="7574280" y="4796909"/>
            <a:chExt cx="9698134" cy="1936652"/>
          </a:xfrm>
        </p:grpSpPr>
        <p:sp>
          <p:nvSpPr>
            <p:cNvPr id="34" name="Shape 11">
              <a:extLst>
                <a:ext uri="{FF2B5EF4-FFF2-40B4-BE49-F238E27FC236}">
                  <a16:creationId xmlns:a16="http://schemas.microsoft.com/office/drawing/2014/main" id="{7977D52A-EAD9-5EBA-B9E8-1FD91B8746F4}"/>
                </a:ext>
              </a:extLst>
            </p:cNvPr>
            <p:cNvSpPr/>
            <p:nvPr/>
          </p:nvSpPr>
          <p:spPr>
            <a:xfrm>
              <a:off x="7574280" y="4796909"/>
              <a:ext cx="9698134" cy="1913792"/>
            </a:xfrm>
            <a:prstGeom prst="roundRect">
              <a:avLst>
                <a:gd name="adj" fmla="val 3877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Shape 12">
              <a:extLst>
                <a:ext uri="{FF2B5EF4-FFF2-40B4-BE49-F238E27FC236}">
                  <a16:creationId xmlns:a16="http://schemas.microsoft.com/office/drawing/2014/main" id="{A2B11297-41AF-BC1B-2138-7F650B16C66F}"/>
                </a:ext>
              </a:extLst>
            </p:cNvPr>
            <p:cNvSpPr/>
            <p:nvPr/>
          </p:nvSpPr>
          <p:spPr>
            <a:xfrm>
              <a:off x="7597139" y="4819769"/>
              <a:ext cx="839351" cy="1913792"/>
            </a:xfrm>
            <a:prstGeom prst="roundRect">
              <a:avLst>
                <a:gd name="adj" fmla="val 7175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13">
              <a:extLst>
                <a:ext uri="{FF2B5EF4-FFF2-40B4-BE49-F238E27FC236}">
                  <a16:creationId xmlns:a16="http://schemas.microsoft.com/office/drawing/2014/main" id="{8107B17B-EA30-7564-D54F-6A2BC6B7CEA8}"/>
                </a:ext>
              </a:extLst>
            </p:cNvPr>
            <p:cNvSpPr/>
            <p:nvPr/>
          </p:nvSpPr>
          <p:spPr>
            <a:xfrm>
              <a:off x="7851100" y="5720358"/>
              <a:ext cx="309205" cy="3865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400" dirty="0">
                  <a:solidFill>
                    <a:srgbClr val="2C3249"/>
                  </a:solidFill>
                  <a:latin typeface="Calibri" panose="020F0502020204030204" pitchFamily="34" charset="0"/>
                  <a:ea typeface="Kanit Light" pitchFamily="34" charset="-122"/>
                  <a:cs typeface="Calibri" panose="020F0502020204030204" pitchFamily="34" charset="0"/>
                </a:rPr>
                <a:t>3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 14">
              <a:extLst>
                <a:ext uri="{FF2B5EF4-FFF2-40B4-BE49-F238E27FC236}">
                  <a16:creationId xmlns:a16="http://schemas.microsoft.com/office/drawing/2014/main" id="{1DE7B95D-EC82-CEFF-D6B9-EA5EBCB0E0D0}"/>
                </a:ext>
              </a:extLst>
            </p:cNvPr>
            <p:cNvSpPr/>
            <p:nvPr/>
          </p:nvSpPr>
          <p:spPr>
            <a:xfrm>
              <a:off x="8564908" y="4888039"/>
              <a:ext cx="2577583" cy="322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solidFill>
                    <a:srgbClr val="2C3249"/>
                  </a:solidFill>
                  <a:latin typeface="Calibri" panose="020F0502020204030204" pitchFamily="34" charset="0"/>
                  <a:ea typeface="Kanit Light" pitchFamily="34" charset="-122"/>
                  <a:cs typeface="Calibri" panose="020F0502020204030204" pitchFamily="34" charset="0"/>
                </a:rPr>
                <a:t>Engineered Features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 15">
              <a:extLst>
                <a:ext uri="{FF2B5EF4-FFF2-40B4-BE49-F238E27FC236}">
                  <a16:creationId xmlns:a16="http://schemas.microsoft.com/office/drawing/2014/main" id="{BF5805D7-CCCE-E3A3-81AE-FAD91E59672A}"/>
                </a:ext>
              </a:extLst>
            </p:cNvPr>
            <p:cNvSpPr/>
            <p:nvPr/>
          </p:nvSpPr>
          <p:spPr>
            <a:xfrm>
              <a:off x="8600191" y="5335756"/>
              <a:ext cx="5265539" cy="3299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Calibri" panose="020F0502020204030204" pitchFamily="34" charset="0"/>
                  <a:ea typeface="Martel Sans" pitchFamily="34" charset="-122"/>
                  <a:cs typeface="Calibri" panose="020F0502020204030204" pitchFamily="34" charset="0"/>
                </a:rPr>
                <a:t>Expanded to 9 features to capture non-linearities.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5F0AE497-0291-F7F9-676E-DC33DA54DF33}"/>
                </a:ext>
              </a:extLst>
            </p:cNvPr>
            <p:cNvSpPr/>
            <p:nvPr/>
          </p:nvSpPr>
          <p:spPr>
            <a:xfrm>
              <a:off x="8627983" y="5720357"/>
              <a:ext cx="5265539" cy="3299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2C3249"/>
                  </a:solidFill>
                  <a:latin typeface="Calibri" panose="020F0502020204030204" pitchFamily="34" charset="0"/>
                  <a:ea typeface="Martel Sans" pitchFamily="34" charset="-122"/>
                  <a:cs typeface="Calibri" panose="020F0502020204030204" pitchFamily="34" charset="0"/>
                </a:rPr>
                <a:t>Polynomials: X1², X2², X3²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17">
              <a:extLst>
                <a:ext uri="{FF2B5EF4-FFF2-40B4-BE49-F238E27FC236}">
                  <a16:creationId xmlns:a16="http://schemas.microsoft.com/office/drawing/2014/main" id="{F8F12DE9-B017-30AB-A9CB-1F8990D29B72}"/>
                </a:ext>
              </a:extLst>
            </p:cNvPr>
            <p:cNvSpPr/>
            <p:nvPr/>
          </p:nvSpPr>
          <p:spPr>
            <a:xfrm>
              <a:off x="8627983" y="6063000"/>
              <a:ext cx="5265539" cy="3299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2C3249"/>
                  </a:solidFill>
                  <a:latin typeface="Calibri" panose="020F0502020204030204" pitchFamily="34" charset="0"/>
                  <a:ea typeface="Martel Sans" pitchFamily="34" charset="-122"/>
                  <a:cs typeface="Calibri" panose="020F0502020204030204" pitchFamily="34" charset="0"/>
                </a:rPr>
                <a:t>Interactions: X1×X2, X1×X3, X2×X3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6" name="Picture 45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79E0F983-0F66-1D61-F966-BB7756D33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72" y="1047751"/>
            <a:ext cx="4296803" cy="346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609" y="269700"/>
            <a:ext cx="3080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E" dirty="0"/>
              <a:t>Hyperparameter</a:t>
            </a:r>
            <a:r>
              <a:rPr lang="en-IE" sz="2000" dirty="0"/>
              <a:t> Optimization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11" name="Picture 10" descr="A diagram of a product&#10;&#10;AI-generated content may be incorrect.">
            <a:extLst>
              <a:ext uri="{FF2B5EF4-FFF2-40B4-BE49-F238E27FC236}">
                <a16:creationId xmlns:a16="http://schemas.microsoft.com/office/drawing/2014/main" id="{E0DF8BA5-5357-B9DB-60BD-44F58BC6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25" y="807896"/>
            <a:ext cx="4958231" cy="38377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6EFD79-EB30-2639-49C7-154E585348A4}"/>
                  </a:ext>
                </a:extLst>
              </p14:cNvPr>
              <p14:cNvContentPartPr/>
              <p14:nvPr/>
            </p14:nvContentPartPr>
            <p14:xfrm>
              <a:off x="5568423" y="4365379"/>
              <a:ext cx="1017720" cy="90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6EFD79-EB30-2639-49C7-154E585348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5423" y="4302739"/>
                <a:ext cx="11433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object 2">
            <a:extLst>
              <a:ext uri="{FF2B5EF4-FFF2-40B4-BE49-F238E27FC236}">
                <a16:creationId xmlns:a16="http://schemas.microsoft.com/office/drawing/2014/main" id="{CAD303AF-65B7-5AF9-E69E-045B9F62304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3800" y="3181350"/>
            <a:ext cx="1374887" cy="1550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1" y="3867151"/>
            <a:ext cx="952980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76927"/>
            <a:ext cx="40569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E" dirty="0"/>
              <a:t>Results A – The Two-Stage Hurdle 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13" name="Picture 12" descr="A graph with a line and a curve&#10;&#10;AI-generated content may be incorrect.">
            <a:extLst>
              <a:ext uri="{FF2B5EF4-FFF2-40B4-BE49-F238E27FC236}">
                <a16:creationId xmlns:a16="http://schemas.microsoft.com/office/drawing/2014/main" id="{569FAAB0-02AC-36F1-B07B-7C1D35D2F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47"/>
            <a:ext cx="3881952" cy="3021003"/>
          </a:xfrm>
          <a:prstGeom prst="rect">
            <a:avLst/>
          </a:prstGeom>
        </p:spPr>
      </p:pic>
      <p:pic>
        <p:nvPicPr>
          <p:cNvPr id="15" name="Picture 14" descr="A graph with a line&#10;&#10;AI-generated content may be incorrect.">
            <a:extLst>
              <a:ext uri="{FF2B5EF4-FFF2-40B4-BE49-F238E27FC236}">
                <a16:creationId xmlns:a16="http://schemas.microsoft.com/office/drawing/2014/main" id="{A6B340E4-9F62-0794-91D9-E3CCCA216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2" y="742950"/>
            <a:ext cx="2680472" cy="2119569"/>
          </a:xfrm>
          <a:prstGeom prst="rect">
            <a:avLst/>
          </a:prstGeom>
        </p:spPr>
      </p:pic>
      <p:pic>
        <p:nvPicPr>
          <p:cNvPr id="17" name="Picture 16" descr="A graph of a curve&#10;&#10;AI-generated content may be incorrect.">
            <a:extLst>
              <a:ext uri="{FF2B5EF4-FFF2-40B4-BE49-F238E27FC236}">
                <a16:creationId xmlns:a16="http://schemas.microsoft.com/office/drawing/2014/main" id="{52833383-4EC3-1CE1-DBFF-E3E2897A6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24" y="760745"/>
            <a:ext cx="2522951" cy="19634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5B25A0-0C56-6DAB-6B1E-1595E1D9FA89}"/>
              </a:ext>
            </a:extLst>
          </p:cNvPr>
          <p:cNvSpPr txBox="1"/>
          <p:nvPr/>
        </p:nvSpPr>
        <p:spPr>
          <a:xfrm>
            <a:off x="4038600" y="2952750"/>
            <a:ext cx="49153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272D45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The Good News (Stage 1 – Classifier Performance)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The classifier performed well in isolation, achieving a strong </a:t>
            </a:r>
            <a:r>
              <a:rPr lang="en-US" sz="1400" b="1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AUC of 0.85.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905"/>
              </a:lnSpc>
            </a:pPr>
            <a:r>
              <a:rPr spc="-50" dirty="0"/>
              <a:t>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5"/>
              </a:lnSpc>
            </a:pPr>
            <a:r>
              <a:rPr spc="-10" dirty="0"/>
              <a:t>Trinity College</a:t>
            </a:r>
            <a:r>
              <a:rPr spc="-15" dirty="0"/>
              <a:t> </a:t>
            </a:r>
            <a:r>
              <a:rPr dirty="0"/>
              <a:t>Dublin,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University </a:t>
            </a:r>
            <a:r>
              <a:rPr dirty="0"/>
              <a:t>of</a:t>
            </a:r>
            <a:r>
              <a:rPr spc="-10" dirty="0"/>
              <a:t> Dublin</a:t>
            </a:r>
          </a:p>
        </p:txBody>
      </p:sp>
      <p:pic>
        <p:nvPicPr>
          <p:cNvPr id="18" name="Picture 17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673F5590-653F-8229-8A3B-B3758F53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" y="447026"/>
            <a:ext cx="3060762" cy="2945484"/>
          </a:xfrm>
          <a:prstGeom prst="rect">
            <a:avLst/>
          </a:prstGeom>
        </p:spPr>
      </p:pic>
      <p:pic>
        <p:nvPicPr>
          <p:cNvPr id="20" name="Picture 19" descr="A graph of values and values&#10;&#10;AI-generated content may be incorrect.">
            <a:extLst>
              <a:ext uri="{FF2B5EF4-FFF2-40B4-BE49-F238E27FC236}">
                <a16:creationId xmlns:a16="http://schemas.microsoft.com/office/drawing/2014/main" id="{9A66920F-0CEE-35EC-E8D5-320C62374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63" y="447026"/>
            <a:ext cx="3081820" cy="2328894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3F76713-9B9B-8F4C-7D58-AD6ED6B40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11" y="447026"/>
            <a:ext cx="3029073" cy="2328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6D9C46-5A0F-B23B-348C-005514718DBE}"/>
              </a:ext>
            </a:extLst>
          </p:cNvPr>
          <p:cNvSpPr txBox="1"/>
          <p:nvPr/>
        </p:nvSpPr>
        <p:spPr>
          <a:xfrm>
            <a:off x="3578804" y="3059490"/>
            <a:ext cx="493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272D45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The Bad News (Overall 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Combined Model Failure</a:t>
            </a:r>
            <a:r>
              <a:rPr lang="en-US" sz="1800" dirty="0">
                <a:solidFill>
                  <a:srgbClr val="272D45"/>
                </a:solidFill>
                <a:latin typeface="Calibri" panose="020F0502020204030204" pitchFamily="34" charset="0"/>
                <a:ea typeface="Kanit Light" pitchFamily="34" charset="-122"/>
                <a:cs typeface="Calibri" panose="020F0502020204030204" pitchFamily="34" charset="0"/>
              </a:rPr>
              <a:t>)</a:t>
            </a: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The combined model’s predictive accuracy was poor.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MAE: 5.73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C3249"/>
                </a:solidFill>
                <a:latin typeface="Calibri" panose="020F0502020204030204" pitchFamily="34" charset="0"/>
                <a:ea typeface="Martel Sans" pitchFamily="34" charset="-122"/>
                <a:cs typeface="Calibri" panose="020F0502020204030204" pitchFamily="34" charset="0"/>
              </a:rPr>
              <a:t>R-squared: –5.69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object 3">
            <a:extLst>
              <a:ext uri="{FF2B5EF4-FFF2-40B4-BE49-F238E27FC236}">
                <a16:creationId xmlns:a16="http://schemas.microsoft.com/office/drawing/2014/main" id="{52FA4639-F6D6-9A70-3792-5EF795903C7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82" y="3333750"/>
            <a:ext cx="1451018" cy="144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8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762</Words>
  <Application>Microsoft Macintosh PowerPoint</Application>
  <PresentationFormat>On-screen Show (16:9)</PresentationFormat>
  <Paragraphs>123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Zero-Inflated Regression Models for Count Data in Health Science.</vt:lpstr>
      <vt:lpstr>Table of Contents</vt:lpstr>
      <vt:lpstr>Motivation: The Zero-Inflation Problem </vt:lpstr>
      <vt:lpstr>The Central Hypothesis</vt:lpstr>
      <vt:lpstr>System Architecture: Two Paths to Prediction</vt:lpstr>
      <vt:lpstr>Data &amp; Feature Engineering</vt:lpstr>
      <vt:lpstr>Hyperparameter Optimization</vt:lpstr>
      <vt:lpstr>Results A – The Two-Stage Hurdle Model</vt:lpstr>
      <vt:lpstr>PowerPoint Presentation</vt:lpstr>
      <vt:lpstr>Results B – Benchmark Single Regressor Model </vt:lpstr>
      <vt:lpstr>PowerPoint Presentation</vt:lpstr>
      <vt:lpstr>The “Aha!” Moment: Illustrating Error Propagation</vt:lpstr>
      <vt:lpstr>The Accuracy vs. Interpretability Trade-Off </vt:lpstr>
      <vt:lpstr>Conclusion</vt:lpstr>
      <vt:lpstr>Future Work: Open Research Questions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MAI_DEFENCE_Navdeep_Singh</dc:title>
  <cp:lastModifiedBy>Aayush Nimesh Gala</cp:lastModifiedBy>
  <cp:revision>3</cp:revision>
  <dcterms:created xsi:type="dcterms:W3CDTF">2025-07-23T15:59:34Z</dcterms:created>
  <dcterms:modified xsi:type="dcterms:W3CDTF">2025-07-24T16:10:50Z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2025-07-23T00:00:00Z</vt:filetime>
  </property>
  <property fmtid="{D5CDD505-2E9C-101B-9397-08002B2CF9AE}" pid="3" name="Creator">
    <vt:lpwstr>Google</vt:lpwstr>
  </property>
  <property fmtid="{D5CDD505-2E9C-101B-9397-08002B2CF9AE}" pid="4" name="LastSaved">
    <vt:filetime>2025-07-23T00:00:00Z</vt:filetime>
  </property>
</Properties>
</file>